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5" r:id="rId5"/>
    <p:sldId id="259" r:id="rId6"/>
    <p:sldId id="260" r:id="rId7"/>
    <p:sldId id="261"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45F4-2A26-2034-AE1A-8E3EF9E7C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0A2FA-53A4-AA96-DCD0-BAAA08AF6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758A3-B8BB-7E0D-CDE4-FC29D9DF0864}"/>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A11FA465-EBB9-FD1C-90E8-6E91E20F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91968-5642-40AF-8950-C792F7EBCC8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8193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52B-7E9E-F983-A8FC-D32CEAADA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F4F16-7882-76DD-3549-106BFC046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B5265-9DB5-D33B-BD2C-94DBF3A6279B}"/>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7A688D16-5215-AFAF-7CE0-D19213D5D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4EC18-90BC-3B4A-357B-0CE2C415771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878822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FF155-44FD-9EC7-BCAB-6A7AA7C15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1F768-B318-2277-A630-A03332B503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B1005-217B-A6FC-4DF4-865342C334FC}"/>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3B7A9354-727C-526F-2510-05C59A7CE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64422-A9FB-5A20-BBEF-E291D3DB3206}"/>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88775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935-5572-AE43-37E4-B388C8135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6F550-858F-69C8-A2D0-C1523DDFC4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1C10-C466-3AEE-109E-42B4E614241A}"/>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CDF70DC8-4BC5-5102-1D17-844FDD824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CB309-12AC-22E9-8BE1-54600D90E09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31019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B696-EE40-BE18-7C2D-65DCC7F18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9F82B-7C31-F6D4-2A9C-A27F6A258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34421-C32D-7042-8F81-4448D286BDB1}"/>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6B004343-5EB1-B65F-21B8-4E914A23F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47C94-1F0F-12DB-236F-C97E351AF36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79056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157F-8433-871E-2722-4C9EEF0A43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DDD6E-13F3-9458-D358-E8C4E329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C0300-EA89-EFD3-4114-871E62F65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8948-F8A0-D552-E8BB-6369C6E12A67}"/>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6" name="Footer Placeholder 5">
            <a:extLst>
              <a:ext uri="{FF2B5EF4-FFF2-40B4-BE49-F238E27FC236}">
                <a16:creationId xmlns:a16="http://schemas.microsoft.com/office/drawing/2014/main" id="{CEAA054F-3A36-0008-4D04-757B593ED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32E72-89E5-6170-9F1A-628F9890103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2833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DB41-E998-A962-860E-47C2AC12C4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276D9-CB53-74A4-DFE1-8F906A406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780B6-4CAD-9053-7D70-72D33158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39C87-4F02-CE3E-EF45-BC26A33B7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F13D53-95F8-396B-999D-977AB5A23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C1C3D-3C35-A0D6-2EAA-5CA605FAB331}"/>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8" name="Footer Placeholder 7">
            <a:extLst>
              <a:ext uri="{FF2B5EF4-FFF2-40B4-BE49-F238E27FC236}">
                <a16:creationId xmlns:a16="http://schemas.microsoft.com/office/drawing/2014/main" id="{DB588117-8BA7-6293-B40B-75EAAB8AD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F4149-1428-3C55-BB47-550C97567F8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4995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4585-2994-22C1-C12D-07E55BDC0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8E46E-F1C0-1E97-7EB8-58E87976E135}"/>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4" name="Footer Placeholder 3">
            <a:extLst>
              <a:ext uri="{FF2B5EF4-FFF2-40B4-BE49-F238E27FC236}">
                <a16:creationId xmlns:a16="http://schemas.microsoft.com/office/drawing/2014/main" id="{9BD95F41-C962-1014-FDF8-0CADA559F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B4886-365F-439A-A314-A6128BCCE379}"/>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0795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0604-A1D8-DEDB-3571-3E5A6385C2A8}"/>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3" name="Footer Placeholder 2">
            <a:extLst>
              <a:ext uri="{FF2B5EF4-FFF2-40B4-BE49-F238E27FC236}">
                <a16:creationId xmlns:a16="http://schemas.microsoft.com/office/drawing/2014/main" id="{96CF5136-81D9-0E8B-1D0B-5FC3E5AD84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DE081-3827-DC81-7DA8-4998E55DF9A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58734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3992-FAEA-5158-FDD5-CB7404A62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70152D-BEDA-BB53-C38B-C8F9163F1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B727B-A14F-664B-957B-6AA22D4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31D2F-977E-C1C2-9DA0-787CDE2640F3}"/>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6" name="Footer Placeholder 5">
            <a:extLst>
              <a:ext uri="{FF2B5EF4-FFF2-40B4-BE49-F238E27FC236}">
                <a16:creationId xmlns:a16="http://schemas.microsoft.com/office/drawing/2014/main" id="{D32367FB-0124-24A1-D4D8-370ACFF39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C2C14-3B2D-BA36-1DCE-452C843152FA}"/>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98714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D5A-5E72-83B3-78D5-79968062A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56A4F-349C-ED28-7801-4C427A95A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70525-C278-CB99-3825-AD6F22E35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2988A-2D3D-0C47-2FFF-F16F9A006983}"/>
              </a:ext>
            </a:extLst>
          </p:cNvPr>
          <p:cNvSpPr>
            <a:spLocks noGrp="1"/>
          </p:cNvSpPr>
          <p:nvPr>
            <p:ph type="dt" sz="half" idx="10"/>
          </p:nvPr>
        </p:nvSpPr>
        <p:spPr/>
        <p:txBody>
          <a:bodyPr/>
          <a:lstStyle/>
          <a:p>
            <a:fld id="{CEB73AF0-08B8-4FCC-8B1F-2513CBBF6BC9}" type="datetimeFigureOut">
              <a:rPr lang="en-US" smtClean="0"/>
              <a:t>10/11/2023</a:t>
            </a:fld>
            <a:endParaRPr lang="en-US"/>
          </a:p>
        </p:txBody>
      </p:sp>
      <p:sp>
        <p:nvSpPr>
          <p:cNvPr id="6" name="Footer Placeholder 5">
            <a:extLst>
              <a:ext uri="{FF2B5EF4-FFF2-40B4-BE49-F238E27FC236}">
                <a16:creationId xmlns:a16="http://schemas.microsoft.com/office/drawing/2014/main" id="{80FA4A7B-A389-053A-0594-25029936E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70A74-F012-07C7-C65E-519562A5A17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461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E114B-ADE2-EA1F-7CCC-F9E620467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B692A-F442-EA7C-1EDD-3E6F0FEC7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1CA6A-180B-9DED-C22F-F6217B6A1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3AF0-08B8-4FCC-8B1F-2513CBBF6BC9}" type="datetimeFigureOut">
              <a:rPr lang="en-US" smtClean="0"/>
              <a:t>10/11/2023</a:t>
            </a:fld>
            <a:endParaRPr lang="en-US"/>
          </a:p>
        </p:txBody>
      </p:sp>
      <p:sp>
        <p:nvSpPr>
          <p:cNvPr id="5" name="Footer Placeholder 4">
            <a:extLst>
              <a:ext uri="{FF2B5EF4-FFF2-40B4-BE49-F238E27FC236}">
                <a16:creationId xmlns:a16="http://schemas.microsoft.com/office/drawing/2014/main" id="{1625E7BE-8D2A-7527-8D52-30011BB1E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B30ADA-08B3-B575-968D-31577BC6F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2E231-B9EB-4EED-8F1E-103DABBE9697}" type="slidenum">
              <a:rPr lang="en-US" smtClean="0"/>
              <a:t>‹#›</a:t>
            </a:fld>
            <a:endParaRPr lang="en-US"/>
          </a:p>
        </p:txBody>
      </p:sp>
    </p:spTree>
    <p:extLst>
      <p:ext uri="{BB962C8B-B14F-4D97-AF65-F5344CB8AC3E}">
        <p14:creationId xmlns:p14="http://schemas.microsoft.com/office/powerpoint/2010/main" val="167824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7135-6530-D4B4-6520-9C40B079A6D9}"/>
              </a:ext>
            </a:extLst>
          </p:cNvPr>
          <p:cNvSpPr>
            <a:spLocks noGrp="1"/>
          </p:cNvSpPr>
          <p:nvPr>
            <p:ph type="ctrTitle"/>
          </p:nvPr>
        </p:nvSpPr>
        <p:spPr>
          <a:xfrm>
            <a:off x="1524000" y="1108364"/>
            <a:ext cx="9144000" cy="1357890"/>
          </a:xfrm>
          <a:effectLst>
            <a:outerShdw blurRad="50800" dist="38100" dir="5400000" algn="t" rotWithShape="0">
              <a:prstClr val="black">
                <a:alpha val="40000"/>
              </a:prstClr>
            </a:outerShdw>
          </a:effectLst>
        </p:spPr>
        <p:txBody>
          <a:bodyPr/>
          <a:lstStyle/>
          <a:p>
            <a:r>
              <a:rPr lang="en-US" dirty="0">
                <a:solidFill>
                  <a:schemeClr val="accent2">
                    <a:lumMod val="75000"/>
                  </a:schemeClr>
                </a:solidFill>
                <a:latin typeface="Berlin Sans FB Demi" panose="020E0802020502020306" pitchFamily="34" charset="0"/>
              </a:rPr>
              <a:t>Carrot Quest</a:t>
            </a:r>
            <a:br>
              <a:rPr lang="en-US" dirty="0">
                <a:solidFill>
                  <a:schemeClr val="accent2">
                    <a:lumMod val="75000"/>
                  </a:schemeClr>
                </a:solidFill>
                <a:latin typeface="Berlin Sans FB Demi" panose="020E0802020502020306" pitchFamily="34" charset="0"/>
              </a:rPr>
            </a:br>
            <a:r>
              <a:rPr lang="en-US" sz="2800" dirty="0">
                <a:solidFill>
                  <a:schemeClr val="accent2">
                    <a:lumMod val="50000"/>
                  </a:schemeClr>
                </a:solidFill>
                <a:latin typeface="Berlin Sans FB Demi" panose="020E0802020502020306" pitchFamily="34" charset="0"/>
              </a:rPr>
              <a:t>The Root of Evil</a:t>
            </a:r>
          </a:p>
        </p:txBody>
      </p:sp>
      <p:sp>
        <p:nvSpPr>
          <p:cNvPr id="3" name="Subtitle 2">
            <a:extLst>
              <a:ext uri="{FF2B5EF4-FFF2-40B4-BE49-F238E27FC236}">
                <a16:creationId xmlns:a16="http://schemas.microsoft.com/office/drawing/2014/main" id="{783417AB-9AA0-5EDB-6E93-E2D26B7189D7}"/>
              </a:ext>
            </a:extLst>
          </p:cNvPr>
          <p:cNvSpPr>
            <a:spLocks noGrp="1"/>
          </p:cNvSpPr>
          <p:nvPr>
            <p:ph type="subTitle" idx="1"/>
          </p:nvPr>
        </p:nvSpPr>
        <p:spPr>
          <a:xfrm>
            <a:off x="3387058" y="2920928"/>
            <a:ext cx="5417885" cy="1016144"/>
          </a:xfrm>
        </p:spPr>
        <p:txBody>
          <a:bodyPr>
            <a:normAutofit/>
          </a:bodyPr>
          <a:lstStyle/>
          <a:p>
            <a:r>
              <a:rPr lang="en-US" sz="6000" b="1" dirty="0">
                <a:ln w="9525">
                  <a:solidFill>
                    <a:schemeClr val="accent2">
                      <a:lumMod val="50000"/>
                    </a:schemeClr>
                  </a:solidFill>
                  <a:prstDash val="solid"/>
                </a:ln>
                <a:effectLst>
                  <a:outerShdw blurRad="12700" dist="38100" dir="2700000" algn="tl" rotWithShape="0">
                    <a:schemeClr val="bg1">
                      <a:lumMod val="50000"/>
                    </a:schemeClr>
                  </a:outerShdw>
                </a:effectLst>
                <a:latin typeface="Abadi" panose="020B0604020104020204" pitchFamily="34" charset="0"/>
                <a:cs typeface="Aharoni" panose="020F0502020204030204" pitchFamily="2" charset="-79"/>
              </a:rPr>
              <a:t>STYLE GUIDE</a:t>
            </a:r>
          </a:p>
        </p:txBody>
      </p:sp>
      <p:pic>
        <p:nvPicPr>
          <p:cNvPr id="5" name="Graphic 4">
            <a:extLst>
              <a:ext uri="{FF2B5EF4-FFF2-40B4-BE49-F238E27FC236}">
                <a16:creationId xmlns:a16="http://schemas.microsoft.com/office/drawing/2014/main" id="{2ACAC40A-CDFD-606B-1680-2EECEBD85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0115" y="4289389"/>
            <a:ext cx="1691770" cy="1691770"/>
          </a:xfrm>
          <a:prstGeom prst="rect">
            <a:avLst/>
          </a:prstGeom>
        </p:spPr>
      </p:pic>
      <p:grpSp>
        <p:nvGrpSpPr>
          <p:cNvPr id="16" name="Group 15">
            <a:extLst>
              <a:ext uri="{FF2B5EF4-FFF2-40B4-BE49-F238E27FC236}">
                <a16:creationId xmlns:a16="http://schemas.microsoft.com/office/drawing/2014/main" id="{1D8DB5B3-FAB8-DF51-82F7-F3A49259CA05}"/>
              </a:ext>
            </a:extLst>
          </p:cNvPr>
          <p:cNvGrpSpPr/>
          <p:nvPr/>
        </p:nvGrpSpPr>
        <p:grpSpPr>
          <a:xfrm>
            <a:off x="-1" y="0"/>
            <a:ext cx="4403022" cy="6981824"/>
            <a:chOff x="-1" y="0"/>
            <a:chExt cx="4403022" cy="6981824"/>
          </a:xfrm>
        </p:grpSpPr>
        <p:pic>
          <p:nvPicPr>
            <p:cNvPr id="10" name="Picture 9" descr="A cartoon of a tree&#10;&#10;Description automatically generated">
              <a:extLst>
                <a:ext uri="{FF2B5EF4-FFF2-40B4-BE49-F238E27FC236}">
                  <a16:creationId xmlns:a16="http://schemas.microsoft.com/office/drawing/2014/main" id="{368CEE26-005D-F810-8362-A5684B528248}"/>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9" name="Picture 8" descr="A cartoon of a tree&#10;&#10;Description automatically generated">
              <a:extLst>
                <a:ext uri="{FF2B5EF4-FFF2-40B4-BE49-F238E27FC236}">
                  <a16:creationId xmlns:a16="http://schemas.microsoft.com/office/drawing/2014/main" id="{CAD20F7C-1F22-5D4A-07C6-721FEF146225}"/>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11" name="Picture 10" descr="A cartoon of a tree&#10;&#10;Description automatically generated">
              <a:extLst>
                <a:ext uri="{FF2B5EF4-FFF2-40B4-BE49-F238E27FC236}">
                  <a16:creationId xmlns:a16="http://schemas.microsoft.com/office/drawing/2014/main" id="{94AF08D1-64C7-CC95-07CF-F9E54D212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12" name="Picture 11" descr="A cartoon of a tree&#10;&#10;Description automatically generated">
              <a:extLst>
                <a:ext uri="{FF2B5EF4-FFF2-40B4-BE49-F238E27FC236}">
                  <a16:creationId xmlns:a16="http://schemas.microsoft.com/office/drawing/2014/main" id="{38271159-F2E4-3E33-5D93-653D9A9E50C8}"/>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14" name="Picture 13" descr="A cartoon of a tree&#10;&#10;Description automatically generated">
              <a:extLst>
                <a:ext uri="{FF2B5EF4-FFF2-40B4-BE49-F238E27FC236}">
                  <a16:creationId xmlns:a16="http://schemas.microsoft.com/office/drawing/2014/main" id="{42C28FFD-EE59-BD4D-D941-0195501045F5}"/>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15" name="Picture 14" descr="A cartoon of a tree&#10;&#10;Description automatically generated">
              <a:extLst>
                <a:ext uri="{FF2B5EF4-FFF2-40B4-BE49-F238E27FC236}">
                  <a16:creationId xmlns:a16="http://schemas.microsoft.com/office/drawing/2014/main" id="{3E29A189-4876-5C5D-8681-E330BBDCC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grpSp>
        <p:nvGrpSpPr>
          <p:cNvPr id="17" name="Group 16">
            <a:extLst>
              <a:ext uri="{FF2B5EF4-FFF2-40B4-BE49-F238E27FC236}">
                <a16:creationId xmlns:a16="http://schemas.microsoft.com/office/drawing/2014/main" id="{32774774-85F1-280E-1506-43FA81490753}"/>
              </a:ext>
            </a:extLst>
          </p:cNvPr>
          <p:cNvGrpSpPr/>
          <p:nvPr/>
        </p:nvGrpSpPr>
        <p:grpSpPr>
          <a:xfrm flipH="1">
            <a:off x="7788981" y="0"/>
            <a:ext cx="4403022" cy="6981824"/>
            <a:chOff x="-1" y="0"/>
            <a:chExt cx="4403022" cy="6981824"/>
          </a:xfrm>
        </p:grpSpPr>
        <p:pic>
          <p:nvPicPr>
            <p:cNvPr id="18" name="Picture 17" descr="A cartoon of a tree&#10;&#10;Description automatically generated">
              <a:extLst>
                <a:ext uri="{FF2B5EF4-FFF2-40B4-BE49-F238E27FC236}">
                  <a16:creationId xmlns:a16="http://schemas.microsoft.com/office/drawing/2014/main" id="{6516DB3C-22E1-DF2A-1C55-CB10FEE85122}"/>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19" name="Picture 18" descr="A cartoon of a tree&#10;&#10;Description automatically generated">
              <a:extLst>
                <a:ext uri="{FF2B5EF4-FFF2-40B4-BE49-F238E27FC236}">
                  <a16:creationId xmlns:a16="http://schemas.microsoft.com/office/drawing/2014/main" id="{B6ED37AC-73F7-C0C0-0F87-E5CD4575B513}"/>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20" name="Picture 19" descr="A cartoon of a tree&#10;&#10;Description automatically generated">
              <a:extLst>
                <a:ext uri="{FF2B5EF4-FFF2-40B4-BE49-F238E27FC236}">
                  <a16:creationId xmlns:a16="http://schemas.microsoft.com/office/drawing/2014/main" id="{802714C7-D0F5-AEC1-FCE4-F046587D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21" name="Picture 20" descr="A cartoon of a tree&#10;&#10;Description automatically generated">
              <a:extLst>
                <a:ext uri="{FF2B5EF4-FFF2-40B4-BE49-F238E27FC236}">
                  <a16:creationId xmlns:a16="http://schemas.microsoft.com/office/drawing/2014/main" id="{48CC49B0-A2EF-8056-6629-D75239E6DBE2}"/>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22" name="Picture 21" descr="A cartoon of a tree&#10;&#10;Description automatically generated">
              <a:extLst>
                <a:ext uri="{FF2B5EF4-FFF2-40B4-BE49-F238E27FC236}">
                  <a16:creationId xmlns:a16="http://schemas.microsoft.com/office/drawing/2014/main" id="{FACC40D0-53D9-DA05-A6CA-F9ECB81E3713}"/>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23" name="Picture 22" descr="A cartoon of a tree&#10;&#10;Description automatically generated">
              <a:extLst>
                <a:ext uri="{FF2B5EF4-FFF2-40B4-BE49-F238E27FC236}">
                  <a16:creationId xmlns:a16="http://schemas.microsoft.com/office/drawing/2014/main" id="{6F0D5B8D-88E4-1DBF-8404-DB1FFC700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spTree>
    <p:extLst>
      <p:ext uri="{BB962C8B-B14F-4D97-AF65-F5344CB8AC3E}">
        <p14:creationId xmlns:p14="http://schemas.microsoft.com/office/powerpoint/2010/main" val="1986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WORLD</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585480"/>
            <a:ext cx="4297218" cy="5032375"/>
          </a:xfrm>
        </p:spPr>
        <p:txBody>
          <a:bodyPr>
            <a:normAutofit fontScale="77500" lnSpcReduction="20000"/>
          </a:bodyPr>
          <a:lstStyle/>
          <a:p>
            <a:r>
              <a:rPr lang="en-US" sz="2800" dirty="0"/>
              <a:t>A </a:t>
            </a:r>
            <a:r>
              <a:rPr lang="en-US" sz="2800" b="1" dirty="0"/>
              <a:t>nature filled world </a:t>
            </a:r>
            <a:r>
              <a:rPr lang="en-US" sz="2800" dirty="0"/>
              <a:t>with darkness and </a:t>
            </a:r>
            <a:r>
              <a:rPr lang="en-US" sz="2800" b="1" dirty="0"/>
              <a:t>corruption</a:t>
            </a:r>
            <a:r>
              <a:rPr lang="en-US" sz="2800" dirty="0"/>
              <a:t> lurking behind the corners. A variety of natural environments: forests, grasslands, arctic, desert, catacombs, etc. </a:t>
            </a:r>
          </a:p>
          <a:p>
            <a:endParaRPr lang="en-US" sz="2800" dirty="0"/>
          </a:p>
          <a:p>
            <a:r>
              <a:rPr lang="en-US" sz="2800" dirty="0"/>
              <a:t>Corruption affects the whole land, with certain areas</a:t>
            </a:r>
            <a:r>
              <a:rPr lang="en-US" dirty="0"/>
              <a:t> </a:t>
            </a:r>
            <a:r>
              <a:rPr lang="en-US" sz="2800" dirty="0"/>
              <a:t>filled to the brim. Corruption creates unsustainable growth, </a:t>
            </a:r>
            <a:r>
              <a:rPr lang="en-US" sz="2800" b="1" dirty="0"/>
              <a:t>tumorous</a:t>
            </a:r>
            <a:r>
              <a:rPr lang="en-US" sz="2800" dirty="0"/>
              <a:t>. Mix of </a:t>
            </a:r>
            <a:r>
              <a:rPr lang="en-US" sz="2800" b="1" dirty="0"/>
              <a:t>decaying flesh and plant </a:t>
            </a:r>
            <a:r>
              <a:rPr lang="en-US" sz="2800" dirty="0"/>
              <a:t>life within the environment.</a:t>
            </a:r>
            <a:br>
              <a:rPr lang="en-US" sz="2800" dirty="0"/>
            </a:br>
            <a:endParaRPr lang="en-US" sz="2800" dirty="0"/>
          </a:p>
          <a:p>
            <a:r>
              <a:rPr lang="en-US" sz="2800" dirty="0"/>
              <a:t>Hollow Knight style </a:t>
            </a:r>
            <a:r>
              <a:rPr lang="en-US" sz="2800" b="1" dirty="0"/>
              <a:t>lineart and cell shading</a:t>
            </a:r>
            <a:r>
              <a:rPr lang="en-US" sz="2800" dirty="0"/>
              <a:t>, enhanced with painterly elements</a:t>
            </a:r>
          </a:p>
          <a:p>
            <a:endParaRPr lang="en-US" dirty="0"/>
          </a:p>
        </p:txBody>
      </p:sp>
      <p:pic>
        <p:nvPicPr>
          <p:cNvPr id="4" name="Picture 2">
            <a:extLst>
              <a:ext uri="{FF2B5EF4-FFF2-40B4-BE49-F238E27FC236}">
                <a16:creationId xmlns:a16="http://schemas.microsoft.com/office/drawing/2014/main" id="{C449710F-E6F5-AD4B-5173-A306D9A13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4" t="22592" r="8970"/>
          <a:stretch/>
        </p:blipFill>
        <p:spPr bwMode="auto">
          <a:xfrm>
            <a:off x="5452777" y="1175282"/>
            <a:ext cx="6536743" cy="3818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77F1096-3A84-6469-84C6-F182391A7C86}"/>
              </a:ext>
            </a:extLst>
          </p:cNvPr>
          <p:cNvPicPr>
            <a:picLocks noChangeAspect="1"/>
          </p:cNvPicPr>
          <p:nvPr/>
        </p:nvPicPr>
        <p:blipFill>
          <a:blip r:embed="rId3"/>
          <a:stretch>
            <a:fillRect/>
          </a:stretch>
        </p:blipFill>
        <p:spPr>
          <a:xfrm>
            <a:off x="6970089" y="365125"/>
            <a:ext cx="1792043" cy="2386738"/>
          </a:xfrm>
          <a:prstGeom prst="rect">
            <a:avLst/>
          </a:prstGeom>
        </p:spPr>
      </p:pic>
      <p:cxnSp>
        <p:nvCxnSpPr>
          <p:cNvPr id="6" name="Straight Arrow Connector 5">
            <a:extLst>
              <a:ext uri="{FF2B5EF4-FFF2-40B4-BE49-F238E27FC236}">
                <a16:creationId xmlns:a16="http://schemas.microsoft.com/office/drawing/2014/main" id="{6E1E7CB0-C0AB-F2A4-EFE2-E32F036CFF17}"/>
              </a:ext>
            </a:extLst>
          </p:cNvPr>
          <p:cNvCxnSpPr>
            <a:cxnSpLocks/>
          </p:cNvCxnSpPr>
          <p:nvPr/>
        </p:nvCxnSpPr>
        <p:spPr>
          <a:xfrm flipV="1">
            <a:off x="5024582" y="1985818"/>
            <a:ext cx="2466109" cy="241992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screenshot of a video game&#10;&#10;Description automatically generated">
            <a:extLst>
              <a:ext uri="{FF2B5EF4-FFF2-40B4-BE49-F238E27FC236}">
                <a16:creationId xmlns:a16="http://schemas.microsoft.com/office/drawing/2014/main" id="{78F8CA9A-715B-BC75-7017-345032CB3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2777" y="4624316"/>
            <a:ext cx="3763205" cy="2116803"/>
          </a:xfrm>
          <a:prstGeom prst="rect">
            <a:avLst/>
          </a:prstGeom>
        </p:spPr>
      </p:pic>
    </p:spTree>
    <p:extLst>
      <p:ext uri="{BB962C8B-B14F-4D97-AF65-F5344CB8AC3E}">
        <p14:creationId xmlns:p14="http://schemas.microsoft.com/office/powerpoint/2010/main" val="68364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normAutofit/>
          </a:bodyPr>
          <a:lstStyle/>
          <a:p>
            <a:r>
              <a:rPr lang="en-US" sz="3200" dirty="0"/>
              <a:t>ENVIRONMENT FEEL/THEMES</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825625"/>
            <a:ext cx="4648200" cy="4351338"/>
          </a:xfrm>
        </p:spPr>
        <p:txBody>
          <a:bodyPr>
            <a:normAutofit fontScale="92500" lnSpcReduction="20000"/>
          </a:bodyPr>
          <a:lstStyle/>
          <a:p>
            <a:r>
              <a:rPr lang="en-US" dirty="0"/>
              <a:t>Reflects the </a:t>
            </a:r>
            <a:r>
              <a:rPr lang="en-US" b="1" dirty="0"/>
              <a:t>natural world</a:t>
            </a:r>
            <a:r>
              <a:rPr lang="en-US" dirty="0"/>
              <a:t>, with evidence of </a:t>
            </a:r>
            <a:r>
              <a:rPr lang="en-US" b="1" dirty="0"/>
              <a:t>decay</a:t>
            </a:r>
            <a:r>
              <a:rPr lang="en-US" dirty="0"/>
              <a:t> and corruption.</a:t>
            </a:r>
          </a:p>
          <a:p>
            <a:endParaRPr lang="en-US" dirty="0"/>
          </a:p>
          <a:p>
            <a:r>
              <a:rPr lang="en-US" dirty="0"/>
              <a:t>Both darkness and color coexist. A natural environment mixed with patches of decaying nature. Like a green field, that has patches of dead weeds.</a:t>
            </a:r>
          </a:p>
          <a:p>
            <a:endParaRPr lang="en-US" dirty="0"/>
          </a:p>
          <a:p>
            <a:r>
              <a:rPr lang="en-US" dirty="0"/>
              <a:t>The </a:t>
            </a:r>
            <a:r>
              <a:rPr lang="en-US" b="1" dirty="0"/>
              <a:t>beautiful</a:t>
            </a:r>
            <a:r>
              <a:rPr lang="en-US" dirty="0"/>
              <a:t> elements of an environment combined with the </a:t>
            </a:r>
            <a:r>
              <a:rPr lang="en-US" b="1" dirty="0"/>
              <a:t>horrific</a:t>
            </a:r>
            <a:r>
              <a:rPr lang="en-US" dirty="0"/>
              <a:t>, to create contrast.</a:t>
            </a:r>
            <a:endParaRPr lang="en-US" b="1" dirty="0"/>
          </a:p>
        </p:txBody>
      </p:sp>
      <p:pic>
        <p:nvPicPr>
          <p:cNvPr id="5" name="Picture 4" descr="A light shining through a hole in the sky&#10;&#10;Description automatically generated">
            <a:extLst>
              <a:ext uri="{FF2B5EF4-FFF2-40B4-BE49-F238E27FC236}">
                <a16:creationId xmlns:a16="http://schemas.microsoft.com/office/drawing/2014/main" id="{AF16C394-A13D-B4EE-25DA-D5CACCCCD7DD}"/>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5113" r="3649" b="4724"/>
          <a:stretch/>
        </p:blipFill>
        <p:spPr>
          <a:xfrm>
            <a:off x="6018743" y="219796"/>
            <a:ext cx="3877245" cy="2283258"/>
          </a:xfrm>
          <a:prstGeom prst="rect">
            <a:avLst/>
          </a:prstGeom>
        </p:spPr>
      </p:pic>
      <p:pic>
        <p:nvPicPr>
          <p:cNvPr id="7" name="Picture 6" descr="A tree in a dry land&#10;&#10;Description automatically generated">
            <a:extLst>
              <a:ext uri="{FF2B5EF4-FFF2-40B4-BE49-F238E27FC236}">
                <a16:creationId xmlns:a16="http://schemas.microsoft.com/office/drawing/2014/main" id="{0AFAD156-A7B8-D64A-CC10-D2330B575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743" y="2503054"/>
            <a:ext cx="3604235" cy="2027382"/>
          </a:xfrm>
          <a:prstGeom prst="rect">
            <a:avLst/>
          </a:prstGeom>
        </p:spPr>
      </p:pic>
      <p:pic>
        <p:nvPicPr>
          <p:cNvPr id="11" name="Picture 10">
            <a:extLst>
              <a:ext uri="{FF2B5EF4-FFF2-40B4-BE49-F238E27FC236}">
                <a16:creationId xmlns:a16="http://schemas.microsoft.com/office/drawing/2014/main" id="{31F46A2A-C05B-00D5-A6E8-640B66146F6E}"/>
              </a:ext>
            </a:extLst>
          </p:cNvPr>
          <p:cNvPicPr>
            <a:picLocks noChangeAspect="1"/>
          </p:cNvPicPr>
          <p:nvPr/>
        </p:nvPicPr>
        <p:blipFill rotWithShape="1">
          <a:blip r:embed="rId4"/>
          <a:srcRect r="6246"/>
          <a:stretch/>
        </p:blipFill>
        <p:spPr>
          <a:xfrm>
            <a:off x="9622978" y="221672"/>
            <a:ext cx="2569022" cy="2634427"/>
          </a:xfrm>
          <a:prstGeom prst="rect">
            <a:avLst/>
          </a:prstGeom>
        </p:spPr>
      </p:pic>
      <p:pic>
        <p:nvPicPr>
          <p:cNvPr id="13" name="Picture 12" descr="A painting of a landscape with rocks and trees&#10;&#10;Description automatically generated">
            <a:extLst>
              <a:ext uri="{FF2B5EF4-FFF2-40B4-BE49-F238E27FC236}">
                <a16:creationId xmlns:a16="http://schemas.microsoft.com/office/drawing/2014/main" id="{2C44BB84-FFF0-4445-4443-CCE4EA452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978" y="2856099"/>
            <a:ext cx="2585030" cy="2047918"/>
          </a:xfrm>
          <a:prstGeom prst="rect">
            <a:avLst/>
          </a:prstGeom>
        </p:spPr>
      </p:pic>
      <p:pic>
        <p:nvPicPr>
          <p:cNvPr id="15" name="Picture 14">
            <a:extLst>
              <a:ext uri="{FF2B5EF4-FFF2-40B4-BE49-F238E27FC236}">
                <a16:creationId xmlns:a16="http://schemas.microsoft.com/office/drawing/2014/main" id="{D798B0F7-2890-DE68-7B88-1A875A343EA8}"/>
              </a:ext>
            </a:extLst>
          </p:cNvPr>
          <p:cNvPicPr>
            <a:picLocks noChangeAspect="1"/>
          </p:cNvPicPr>
          <p:nvPr/>
        </p:nvPicPr>
        <p:blipFill>
          <a:blip r:embed="rId6"/>
          <a:stretch>
            <a:fillRect/>
          </a:stretch>
        </p:blipFill>
        <p:spPr>
          <a:xfrm>
            <a:off x="9622977" y="4895589"/>
            <a:ext cx="1636149" cy="1636149"/>
          </a:xfrm>
          <a:prstGeom prst="rect">
            <a:avLst/>
          </a:prstGeom>
        </p:spPr>
      </p:pic>
      <p:pic>
        <p:nvPicPr>
          <p:cNvPr id="17" name="Picture 16" descr="A close-up of a character&#10;&#10;Description automatically generated">
            <a:extLst>
              <a:ext uri="{FF2B5EF4-FFF2-40B4-BE49-F238E27FC236}">
                <a16:creationId xmlns:a16="http://schemas.microsoft.com/office/drawing/2014/main" id="{9B22795D-4A14-C06B-EFC9-0C22EF2CE5DF}"/>
              </a:ext>
            </a:extLst>
          </p:cNvPr>
          <p:cNvPicPr>
            <a:picLocks noChangeAspect="1"/>
          </p:cNvPicPr>
          <p:nvPr/>
        </p:nvPicPr>
        <p:blipFill rotWithShape="1">
          <a:blip r:embed="rId7">
            <a:extLst>
              <a:ext uri="{28A0092B-C50C-407E-A947-70E740481C1C}">
                <a14:useLocalDpi xmlns:a14="http://schemas.microsoft.com/office/drawing/2010/main" val="0"/>
              </a:ext>
            </a:extLst>
          </a:blip>
          <a:srcRect l="2375" t="3452" r="78306" b="45767"/>
          <a:stretch/>
        </p:blipFill>
        <p:spPr>
          <a:xfrm>
            <a:off x="11259126" y="4894739"/>
            <a:ext cx="932874" cy="1634836"/>
          </a:xfrm>
          <a:prstGeom prst="rect">
            <a:avLst/>
          </a:prstGeom>
        </p:spPr>
      </p:pic>
      <p:cxnSp>
        <p:nvCxnSpPr>
          <p:cNvPr id="18" name="Straight Arrow Connector 17">
            <a:extLst>
              <a:ext uri="{FF2B5EF4-FFF2-40B4-BE49-F238E27FC236}">
                <a16:creationId xmlns:a16="http://schemas.microsoft.com/office/drawing/2014/main" id="{F7A0FAA7-5992-B176-4AB3-5C131022BABC}"/>
              </a:ext>
            </a:extLst>
          </p:cNvPr>
          <p:cNvCxnSpPr>
            <a:cxnSpLocks/>
          </p:cNvCxnSpPr>
          <p:nvPr/>
        </p:nvCxnSpPr>
        <p:spPr>
          <a:xfrm>
            <a:off x="5246255" y="5357091"/>
            <a:ext cx="849745" cy="9897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B3029A2-89FE-1506-2211-4F711FC0B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642" y="4648977"/>
            <a:ext cx="3399327" cy="19121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ECB8AAE-B898-B9CE-24D3-A47B44344936}"/>
              </a:ext>
            </a:extLst>
          </p:cNvPr>
          <p:cNvCxnSpPr>
            <a:cxnSpLocks/>
          </p:cNvCxnSpPr>
          <p:nvPr/>
        </p:nvCxnSpPr>
        <p:spPr>
          <a:xfrm>
            <a:off x="4710545" y="3297382"/>
            <a:ext cx="117301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53AE4A-7F04-B880-4F47-774744EE1CEF}"/>
              </a:ext>
            </a:extLst>
          </p:cNvPr>
          <p:cNvCxnSpPr>
            <a:cxnSpLocks/>
          </p:cNvCxnSpPr>
          <p:nvPr/>
        </p:nvCxnSpPr>
        <p:spPr>
          <a:xfrm flipV="1">
            <a:off x="5025325" y="4338359"/>
            <a:ext cx="4959458" cy="1228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65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F8A8-1B27-5D2A-02A0-49E32DCBCDF3}"/>
              </a:ext>
            </a:extLst>
          </p:cNvPr>
          <p:cNvSpPr>
            <a:spLocks noGrp="1"/>
          </p:cNvSpPr>
          <p:nvPr>
            <p:ph type="title"/>
          </p:nvPr>
        </p:nvSpPr>
        <p:spPr/>
        <p:txBody>
          <a:bodyPr/>
          <a:lstStyle/>
          <a:p>
            <a:r>
              <a:rPr lang="en-US" dirty="0"/>
              <a:t>Game Feel</a:t>
            </a:r>
          </a:p>
        </p:txBody>
      </p:sp>
      <p:pic>
        <p:nvPicPr>
          <p:cNvPr id="5" name="Content Placeholder 4">
            <a:extLst>
              <a:ext uri="{FF2B5EF4-FFF2-40B4-BE49-F238E27FC236}">
                <a16:creationId xmlns:a16="http://schemas.microsoft.com/office/drawing/2014/main" id="{D7B2708C-BBF4-1BFE-27D2-72071D552F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32" y="3860744"/>
            <a:ext cx="4864948" cy="3040592"/>
          </a:xfrm>
        </p:spPr>
      </p:pic>
      <p:pic>
        <p:nvPicPr>
          <p:cNvPr id="9" name="Picture 8">
            <a:extLst>
              <a:ext uri="{FF2B5EF4-FFF2-40B4-BE49-F238E27FC236}">
                <a16:creationId xmlns:a16="http://schemas.microsoft.com/office/drawing/2014/main" id="{954C5AFB-59E9-578E-AC1D-A9963248D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425" y="3910215"/>
            <a:ext cx="4785793" cy="2991121"/>
          </a:xfrm>
          <a:prstGeom prst="rect">
            <a:avLst/>
          </a:prstGeom>
        </p:spPr>
      </p:pic>
      <p:sp>
        <p:nvSpPr>
          <p:cNvPr id="10" name="TextBox 9">
            <a:extLst>
              <a:ext uri="{FF2B5EF4-FFF2-40B4-BE49-F238E27FC236}">
                <a16:creationId xmlns:a16="http://schemas.microsoft.com/office/drawing/2014/main" id="{EE839F2E-6CF0-13AD-FB81-3BA511413754}"/>
              </a:ext>
            </a:extLst>
          </p:cNvPr>
          <p:cNvSpPr txBox="1"/>
          <p:nvPr/>
        </p:nvSpPr>
        <p:spPr>
          <a:xfrm>
            <a:off x="7718229" y="2026425"/>
            <a:ext cx="4229641" cy="1754326"/>
          </a:xfrm>
          <a:prstGeom prst="rect">
            <a:avLst/>
          </a:prstGeom>
          <a:noFill/>
        </p:spPr>
        <p:txBody>
          <a:bodyPr wrap="square" rtlCol="0">
            <a:spAutoFit/>
          </a:bodyPr>
          <a:lstStyle/>
          <a:p>
            <a:r>
              <a:rPr lang="en-US" dirty="0"/>
              <a:t>The game is meant to have a very innocence that is being corrupted. As seen with Happy Tree friends in the bottom right hand corner. Things appear cute and cuddly, but get quite horrifying. (Not nearly as much blood as Happy Tree Friends)</a:t>
            </a:r>
          </a:p>
        </p:txBody>
      </p:sp>
      <p:sp>
        <p:nvSpPr>
          <p:cNvPr id="11" name="TextBox 10">
            <a:extLst>
              <a:ext uri="{FF2B5EF4-FFF2-40B4-BE49-F238E27FC236}">
                <a16:creationId xmlns:a16="http://schemas.microsoft.com/office/drawing/2014/main" id="{ABADC117-B288-9BED-F100-CA1C4368B486}"/>
              </a:ext>
            </a:extLst>
          </p:cNvPr>
          <p:cNvSpPr txBox="1"/>
          <p:nvPr/>
        </p:nvSpPr>
        <p:spPr>
          <a:xfrm>
            <a:off x="244130" y="1809995"/>
            <a:ext cx="4563333" cy="1477328"/>
          </a:xfrm>
          <a:prstGeom prst="rect">
            <a:avLst/>
          </a:prstGeom>
          <a:noFill/>
        </p:spPr>
        <p:txBody>
          <a:bodyPr wrap="square" rtlCol="0">
            <a:spAutoFit/>
          </a:bodyPr>
          <a:lstStyle/>
          <a:p>
            <a:r>
              <a:rPr lang="en-US" dirty="0"/>
              <a:t>While the game initially has a soft and sweet demeanor you should always be on your guard in Bunnyville. The curse has affected not just the townsfolk, but the land as well. Every step is a deeper plunge into darkness. </a:t>
            </a:r>
          </a:p>
        </p:txBody>
      </p:sp>
    </p:spTree>
    <p:extLst>
      <p:ext uri="{BB962C8B-B14F-4D97-AF65-F5344CB8AC3E}">
        <p14:creationId xmlns:p14="http://schemas.microsoft.com/office/powerpoint/2010/main" val="374953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D332-8F71-F30A-62AD-E314B3F48193}"/>
              </a:ext>
            </a:extLst>
          </p:cNvPr>
          <p:cNvSpPr>
            <a:spLocks noGrp="1"/>
          </p:cNvSpPr>
          <p:nvPr>
            <p:ph type="title"/>
          </p:nvPr>
        </p:nvSpPr>
        <p:spPr/>
        <p:txBody>
          <a:bodyPr/>
          <a:lstStyle/>
          <a:p>
            <a:r>
              <a:rPr lang="en-US" dirty="0"/>
              <a:t>CHARACTERS</a:t>
            </a:r>
          </a:p>
        </p:txBody>
      </p:sp>
      <p:pic>
        <p:nvPicPr>
          <p:cNvPr id="5" name="Content Placeholder 4" descr="Cartoon dog with a hammer&#10;&#10;Description automatically generated">
            <a:extLst>
              <a:ext uri="{FF2B5EF4-FFF2-40B4-BE49-F238E27FC236}">
                <a16:creationId xmlns:a16="http://schemas.microsoft.com/office/drawing/2014/main" id="{6C53001D-A3D0-D16C-AD8E-786D589F79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6892" y="365125"/>
            <a:ext cx="2061248" cy="3111466"/>
          </a:xfrm>
        </p:spPr>
      </p:pic>
      <p:pic>
        <p:nvPicPr>
          <p:cNvPr id="7" name="Picture 6" descr="A cartoon of a rabbit wearing sunglasses&#10;&#10;Description automatically generated">
            <a:extLst>
              <a:ext uri="{FF2B5EF4-FFF2-40B4-BE49-F238E27FC236}">
                <a16:creationId xmlns:a16="http://schemas.microsoft.com/office/drawing/2014/main" id="{567106F9-7DEF-FDDE-87DE-F75630A68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728" y="3190696"/>
            <a:ext cx="2617707" cy="3487663"/>
          </a:xfrm>
          <a:prstGeom prst="rect">
            <a:avLst/>
          </a:prstGeom>
        </p:spPr>
      </p:pic>
      <p:pic>
        <p:nvPicPr>
          <p:cNvPr id="9" name="Picture 8" descr="A cartoon of a person wearing a mask&#10;&#10;Description automatically generated">
            <a:extLst>
              <a:ext uri="{FF2B5EF4-FFF2-40B4-BE49-F238E27FC236}">
                <a16:creationId xmlns:a16="http://schemas.microsoft.com/office/drawing/2014/main" id="{EB53634B-B53F-F478-0070-099E84A3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303" y="747473"/>
            <a:ext cx="2280697" cy="3534688"/>
          </a:xfrm>
          <a:prstGeom prst="rect">
            <a:avLst/>
          </a:prstGeom>
        </p:spPr>
      </p:pic>
      <p:pic>
        <p:nvPicPr>
          <p:cNvPr id="13" name="Picture 12" descr="A cartoon of a white helmet with a mustache and a sword&#10;&#10;Description automatically generated">
            <a:extLst>
              <a:ext uri="{FF2B5EF4-FFF2-40B4-BE49-F238E27FC236}">
                <a16:creationId xmlns:a16="http://schemas.microsoft.com/office/drawing/2014/main" id="{D5E87AD6-CCF0-62D4-4796-CC75701B0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475" y="3338945"/>
            <a:ext cx="3082297" cy="3191164"/>
          </a:xfrm>
          <a:prstGeom prst="rect">
            <a:avLst/>
          </a:prstGeom>
        </p:spPr>
      </p:pic>
      <p:cxnSp>
        <p:nvCxnSpPr>
          <p:cNvPr id="14" name="Straight Arrow Connector 13">
            <a:extLst>
              <a:ext uri="{FF2B5EF4-FFF2-40B4-BE49-F238E27FC236}">
                <a16:creationId xmlns:a16="http://schemas.microsoft.com/office/drawing/2014/main" id="{390F4CF8-9D44-E8BC-6BB6-BF3E70CACB21}"/>
              </a:ext>
            </a:extLst>
          </p:cNvPr>
          <p:cNvCxnSpPr>
            <a:cxnSpLocks/>
          </p:cNvCxnSpPr>
          <p:nvPr/>
        </p:nvCxnSpPr>
        <p:spPr>
          <a:xfrm>
            <a:off x="4350327" y="2447636"/>
            <a:ext cx="961092" cy="19106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B3BE27-E996-B3A8-92B9-8F91EEF63D81}"/>
              </a:ext>
            </a:extLst>
          </p:cNvPr>
          <p:cNvCxnSpPr>
            <a:cxnSpLocks/>
            <a:endCxn id="5" idx="1"/>
          </p:cNvCxnSpPr>
          <p:nvPr/>
        </p:nvCxnSpPr>
        <p:spPr>
          <a:xfrm flipV="1">
            <a:off x="4701309" y="1920858"/>
            <a:ext cx="2095583" cy="17579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6712AE1-62F8-3B52-34F0-6A96A36ADE6E}"/>
              </a:ext>
            </a:extLst>
          </p:cNvPr>
          <p:cNvSpPr txBox="1">
            <a:spLocks/>
          </p:cNvSpPr>
          <p:nvPr/>
        </p:nvSpPr>
        <p:spPr>
          <a:xfrm>
            <a:off x="838200" y="1825625"/>
            <a:ext cx="4648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dirty="0"/>
          </a:p>
          <a:p>
            <a:r>
              <a:rPr lang="en-US" dirty="0"/>
              <a:t>Bunnyville bunnies are friendly and look soft</a:t>
            </a:r>
          </a:p>
          <a:p>
            <a:endParaRPr lang="en-US" dirty="0"/>
          </a:p>
          <a:p>
            <a:r>
              <a:rPr lang="en-US" dirty="0"/>
              <a:t>A character’s idle pose should reflect their </a:t>
            </a:r>
            <a:r>
              <a:rPr lang="en-US" b="1" dirty="0"/>
              <a:t>personality</a:t>
            </a:r>
          </a:p>
        </p:txBody>
      </p:sp>
      <p:sp>
        <p:nvSpPr>
          <p:cNvPr id="3" name="TextBox 2">
            <a:extLst>
              <a:ext uri="{FF2B5EF4-FFF2-40B4-BE49-F238E27FC236}">
                <a16:creationId xmlns:a16="http://schemas.microsoft.com/office/drawing/2014/main" id="{2E5DEFBA-AB43-B16F-70F7-3EE01414E1CD}"/>
              </a:ext>
            </a:extLst>
          </p:cNvPr>
          <p:cNvSpPr txBox="1"/>
          <p:nvPr/>
        </p:nvSpPr>
        <p:spPr>
          <a:xfrm>
            <a:off x="4572000" y="271975"/>
            <a:ext cx="2360426" cy="738664"/>
          </a:xfrm>
          <a:prstGeom prst="rect">
            <a:avLst/>
          </a:prstGeom>
          <a:noFill/>
        </p:spPr>
        <p:txBody>
          <a:bodyPr wrap="square" rtlCol="0">
            <a:spAutoFit/>
          </a:bodyPr>
          <a:lstStyle/>
          <a:p>
            <a:pPr algn="r"/>
            <a:r>
              <a:rPr lang="en-US" sz="1400" dirty="0"/>
              <a:t>Upright, confident pose and smile shows Oakly’s cheerful and capable personality</a:t>
            </a:r>
          </a:p>
        </p:txBody>
      </p:sp>
      <p:sp>
        <p:nvSpPr>
          <p:cNvPr id="4" name="TextBox 3">
            <a:extLst>
              <a:ext uri="{FF2B5EF4-FFF2-40B4-BE49-F238E27FC236}">
                <a16:creationId xmlns:a16="http://schemas.microsoft.com/office/drawing/2014/main" id="{55BF3AAF-566C-4F21-188E-93B422F17C3A}"/>
              </a:ext>
            </a:extLst>
          </p:cNvPr>
          <p:cNvSpPr txBox="1"/>
          <p:nvPr/>
        </p:nvSpPr>
        <p:spPr>
          <a:xfrm>
            <a:off x="8242918" y="230188"/>
            <a:ext cx="3792064" cy="523220"/>
          </a:xfrm>
          <a:prstGeom prst="rect">
            <a:avLst/>
          </a:prstGeom>
          <a:noFill/>
        </p:spPr>
        <p:txBody>
          <a:bodyPr wrap="square" rtlCol="0">
            <a:spAutoFit/>
          </a:bodyPr>
          <a:lstStyle/>
          <a:p>
            <a:pPr algn="r"/>
            <a:r>
              <a:rPr lang="en-US" sz="1400" dirty="0"/>
              <a:t>Slightly turned away, a bit hunched. Shows Dewdrop’s more nervous personality.</a:t>
            </a:r>
          </a:p>
        </p:txBody>
      </p:sp>
    </p:spTree>
    <p:extLst>
      <p:ext uri="{BB962C8B-B14F-4D97-AF65-F5344CB8AC3E}">
        <p14:creationId xmlns:p14="http://schemas.microsoft.com/office/powerpoint/2010/main" val="389191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A23D-DA9F-A792-0B8F-99FCB1D9E187}"/>
              </a:ext>
            </a:extLst>
          </p:cNvPr>
          <p:cNvSpPr>
            <a:spLocks noGrp="1"/>
          </p:cNvSpPr>
          <p:nvPr>
            <p:ph type="title"/>
          </p:nvPr>
        </p:nvSpPr>
        <p:spPr/>
        <p:txBody>
          <a:bodyPr/>
          <a:lstStyle/>
          <a:p>
            <a:r>
              <a:rPr lang="en-US" dirty="0"/>
              <a:t>ENEMIES</a:t>
            </a:r>
          </a:p>
        </p:txBody>
      </p:sp>
      <p:pic>
        <p:nvPicPr>
          <p:cNvPr id="5" name="Content Placeholder 4" descr="A cartoon of a monster&#10;&#10;Description automatically generated">
            <a:extLst>
              <a:ext uri="{FF2B5EF4-FFF2-40B4-BE49-F238E27FC236}">
                <a16:creationId xmlns:a16="http://schemas.microsoft.com/office/drawing/2014/main" id="{0BAF037C-C562-C771-7EA6-6F1FE5124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037" y="1027906"/>
            <a:ext cx="2582874" cy="3160412"/>
          </a:xfrm>
        </p:spPr>
      </p:pic>
      <p:pic>
        <p:nvPicPr>
          <p:cNvPr id="7" name="Picture 6" descr="A cartoon of a rabbit with a fork&#10;&#10;Description automatically generated">
            <a:extLst>
              <a:ext uri="{FF2B5EF4-FFF2-40B4-BE49-F238E27FC236}">
                <a16:creationId xmlns:a16="http://schemas.microsoft.com/office/drawing/2014/main" id="{74803376-1E1F-7FFA-FF83-3826BA22B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39303"/>
            <a:ext cx="1910025" cy="1737660"/>
          </a:xfrm>
          <a:prstGeom prst="rect">
            <a:avLst/>
          </a:prstGeom>
        </p:spPr>
      </p:pic>
      <p:pic>
        <p:nvPicPr>
          <p:cNvPr id="9" name="Picture 8" descr="A cartoon of a white sheep with a bloody body holding a fork&#10;&#10;Description automatically generated">
            <a:extLst>
              <a:ext uri="{FF2B5EF4-FFF2-40B4-BE49-F238E27FC236}">
                <a16:creationId xmlns:a16="http://schemas.microsoft.com/office/drawing/2014/main" id="{25003216-0945-9678-C599-2F1997D79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025" y="4439303"/>
            <a:ext cx="1910025" cy="1737660"/>
          </a:xfrm>
          <a:prstGeom prst="rect">
            <a:avLst/>
          </a:prstGeom>
        </p:spPr>
      </p:pic>
      <p:pic>
        <p:nvPicPr>
          <p:cNvPr id="11" name="Picture 10" descr="A cartoon of a cat with a fork&#10;&#10;Description automatically generated">
            <a:extLst>
              <a:ext uri="{FF2B5EF4-FFF2-40B4-BE49-F238E27FC236}">
                <a16:creationId xmlns:a16="http://schemas.microsoft.com/office/drawing/2014/main" id="{A42FA52A-F77A-3D90-BF08-59A9441F1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050" y="4439303"/>
            <a:ext cx="1910025" cy="1737660"/>
          </a:xfrm>
          <a:prstGeom prst="rect">
            <a:avLst/>
          </a:prstGeom>
        </p:spPr>
      </p:pic>
      <p:sp>
        <p:nvSpPr>
          <p:cNvPr id="12" name="Content Placeholder 2">
            <a:extLst>
              <a:ext uri="{FF2B5EF4-FFF2-40B4-BE49-F238E27FC236}">
                <a16:creationId xmlns:a16="http://schemas.microsoft.com/office/drawing/2014/main" id="{EF140CA0-9B4B-77E8-4A4F-A608F7D9B81B}"/>
              </a:ext>
            </a:extLst>
          </p:cNvPr>
          <p:cNvSpPr txBox="1">
            <a:spLocks/>
          </p:cNvSpPr>
          <p:nvPr/>
        </p:nvSpPr>
        <p:spPr>
          <a:xfrm>
            <a:off x="838200" y="1825625"/>
            <a:ext cx="4765564" cy="43881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b="1" dirty="0"/>
          </a:p>
          <a:p>
            <a:r>
              <a:rPr lang="en-US" dirty="0"/>
              <a:t>Enemies mutated by the Carrot Curse are often </a:t>
            </a:r>
            <a:r>
              <a:rPr lang="en-US" b="1" dirty="0"/>
              <a:t>zombie-like</a:t>
            </a:r>
            <a:r>
              <a:rPr lang="en-US" dirty="0"/>
              <a:t>, with blood or warped bodies</a:t>
            </a:r>
          </a:p>
          <a:p>
            <a:endParaRPr lang="en-US" dirty="0"/>
          </a:p>
          <a:p>
            <a:r>
              <a:rPr lang="en-US" b="1" dirty="0"/>
              <a:t>Carrots</a:t>
            </a:r>
            <a:r>
              <a:rPr lang="en-US" dirty="0"/>
              <a:t> often feature in the designs, as if they are growing through the cursed enemies</a:t>
            </a:r>
          </a:p>
          <a:p>
            <a:endParaRPr lang="en-US" dirty="0"/>
          </a:p>
          <a:p>
            <a:r>
              <a:rPr lang="en-US" dirty="0"/>
              <a:t>Enemies should have unique mutations </a:t>
            </a:r>
            <a:r>
              <a:rPr lang="en-US" b="1" dirty="0"/>
              <a:t>reflecting their attack style and environment</a:t>
            </a:r>
          </a:p>
        </p:txBody>
      </p:sp>
      <p:pic>
        <p:nvPicPr>
          <p:cNvPr id="4" name="Picture 3" descr="A red monster with sharp claws&#10;&#10;Description automatically generated">
            <a:extLst>
              <a:ext uri="{FF2B5EF4-FFF2-40B4-BE49-F238E27FC236}">
                <a16:creationId xmlns:a16="http://schemas.microsoft.com/office/drawing/2014/main" id="{4D4130CA-5CBA-514F-6306-C75349EB3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2" y="1395124"/>
            <a:ext cx="2217007" cy="2217007"/>
          </a:xfrm>
          <a:prstGeom prst="rect">
            <a:avLst/>
          </a:prstGeom>
        </p:spPr>
      </p:pic>
      <p:cxnSp>
        <p:nvCxnSpPr>
          <p:cNvPr id="6" name="Straight Arrow Connector 5">
            <a:extLst>
              <a:ext uri="{FF2B5EF4-FFF2-40B4-BE49-F238E27FC236}">
                <a16:creationId xmlns:a16="http://schemas.microsoft.com/office/drawing/2014/main" id="{60E92C07-5E61-D157-F181-AAC817DDB3FD}"/>
              </a:ext>
            </a:extLst>
          </p:cNvPr>
          <p:cNvCxnSpPr>
            <a:cxnSpLocks/>
          </p:cNvCxnSpPr>
          <p:nvPr/>
        </p:nvCxnSpPr>
        <p:spPr>
          <a:xfrm>
            <a:off x="5486399" y="2946400"/>
            <a:ext cx="1644074" cy="24938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D93C95-DC24-A742-66C4-A3E043FD5564}"/>
              </a:ext>
            </a:extLst>
          </p:cNvPr>
          <p:cNvCxnSpPr>
            <a:cxnSpLocks/>
          </p:cNvCxnSpPr>
          <p:nvPr/>
        </p:nvCxnSpPr>
        <p:spPr>
          <a:xfrm flipH="1">
            <a:off x="11018982" y="1194739"/>
            <a:ext cx="357910" cy="109587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D4BE5-D4D3-2F79-E7C0-A176A0EDF6F9}"/>
              </a:ext>
            </a:extLst>
          </p:cNvPr>
          <p:cNvCxnSpPr>
            <a:cxnSpLocks/>
          </p:cNvCxnSpPr>
          <p:nvPr/>
        </p:nvCxnSpPr>
        <p:spPr>
          <a:xfrm flipV="1">
            <a:off x="9578109" y="6059344"/>
            <a:ext cx="527279" cy="3686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3A078B-7940-56EA-E389-FE5148A89D14}"/>
              </a:ext>
            </a:extLst>
          </p:cNvPr>
          <p:cNvSpPr txBox="1"/>
          <p:nvPr/>
        </p:nvSpPr>
        <p:spPr>
          <a:xfrm>
            <a:off x="4964952" y="6213773"/>
            <a:ext cx="4648200" cy="523220"/>
          </a:xfrm>
          <a:prstGeom prst="rect">
            <a:avLst/>
          </a:prstGeom>
          <a:noFill/>
        </p:spPr>
        <p:txBody>
          <a:bodyPr wrap="square" rtlCol="0">
            <a:spAutoFit/>
          </a:bodyPr>
          <a:lstStyle/>
          <a:p>
            <a:pPr algn="r"/>
            <a:r>
              <a:rPr lang="en-US" sz="1400" dirty="0"/>
              <a:t>Large mouth reflects massive melee attack style, and distinctive roar to summon allies</a:t>
            </a:r>
          </a:p>
        </p:txBody>
      </p:sp>
      <p:sp>
        <p:nvSpPr>
          <p:cNvPr id="23" name="TextBox 22">
            <a:extLst>
              <a:ext uri="{FF2B5EF4-FFF2-40B4-BE49-F238E27FC236}">
                <a16:creationId xmlns:a16="http://schemas.microsoft.com/office/drawing/2014/main" id="{0B5126B3-E75E-4511-6D6D-EED1A6533DFE}"/>
              </a:ext>
            </a:extLst>
          </p:cNvPr>
          <p:cNvSpPr txBox="1"/>
          <p:nvPr/>
        </p:nvSpPr>
        <p:spPr>
          <a:xfrm>
            <a:off x="9097818" y="624084"/>
            <a:ext cx="2979882" cy="523220"/>
          </a:xfrm>
          <a:prstGeom prst="rect">
            <a:avLst/>
          </a:prstGeom>
          <a:noFill/>
        </p:spPr>
        <p:txBody>
          <a:bodyPr wrap="square" rtlCol="0">
            <a:spAutoFit/>
          </a:bodyPr>
          <a:lstStyle/>
          <a:p>
            <a:pPr algn="r"/>
            <a:r>
              <a:rPr lang="en-US" sz="1400" dirty="0"/>
              <a:t>Carrots growing out show the horror of the Carrot Curse</a:t>
            </a:r>
          </a:p>
        </p:txBody>
      </p:sp>
      <p:pic>
        <p:nvPicPr>
          <p:cNvPr id="2050" name="Picture 2" descr="Ranking the 9 most horrible Resident Evil enemies from worst to best -  Charlie INTEL">
            <a:extLst>
              <a:ext uri="{FF2B5EF4-FFF2-40B4-BE49-F238E27FC236}">
                <a16:creationId xmlns:a16="http://schemas.microsoft.com/office/drawing/2014/main" id="{1755BE0B-79C3-958E-EC92-8161DC86A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149" y="188616"/>
            <a:ext cx="2478500" cy="139415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BDF1BC4-3A4A-1830-84A9-9063C6A07C89}"/>
              </a:ext>
            </a:extLst>
          </p:cNvPr>
          <p:cNvCxnSpPr>
            <a:cxnSpLocks/>
          </p:cNvCxnSpPr>
          <p:nvPr/>
        </p:nvCxnSpPr>
        <p:spPr>
          <a:xfrm flipV="1">
            <a:off x="5296914" y="1619582"/>
            <a:ext cx="1036215" cy="10641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artoon of a rabbit with blood on its face&#10;&#10;Description automatically generated">
            <a:extLst>
              <a:ext uri="{FF2B5EF4-FFF2-40B4-BE49-F238E27FC236}">
                <a16:creationId xmlns:a16="http://schemas.microsoft.com/office/drawing/2014/main" id="{7F2164B3-10EC-DE25-A2B1-9F7D67FC7A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8543" y="162238"/>
            <a:ext cx="2349372" cy="1296972"/>
          </a:xfrm>
          <a:prstGeom prst="rect">
            <a:avLst/>
          </a:prstGeom>
        </p:spPr>
      </p:pic>
    </p:spTree>
    <p:extLst>
      <p:ext uri="{BB962C8B-B14F-4D97-AF65-F5344CB8AC3E}">
        <p14:creationId xmlns:p14="http://schemas.microsoft.com/office/powerpoint/2010/main" val="269181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D6AD-1DC0-BEA8-D979-AD18561AD530}"/>
              </a:ext>
            </a:extLst>
          </p:cNvPr>
          <p:cNvSpPr>
            <a:spLocks noGrp="1"/>
          </p:cNvSpPr>
          <p:nvPr>
            <p:ph type="title"/>
          </p:nvPr>
        </p:nvSpPr>
        <p:spPr/>
        <p:txBody>
          <a:bodyPr/>
          <a:lstStyle/>
          <a:p>
            <a:r>
              <a:rPr lang="en-US" dirty="0"/>
              <a:t>OBJECTS</a:t>
            </a:r>
          </a:p>
        </p:txBody>
      </p:sp>
      <p:sp>
        <p:nvSpPr>
          <p:cNvPr id="4" name="Content Placeholder 2">
            <a:extLst>
              <a:ext uri="{FF2B5EF4-FFF2-40B4-BE49-F238E27FC236}">
                <a16:creationId xmlns:a16="http://schemas.microsoft.com/office/drawing/2014/main" id="{B3C3B315-6A2B-D1E0-486C-D58275A2042F}"/>
              </a:ext>
            </a:extLst>
          </p:cNvPr>
          <p:cNvSpPr txBox="1">
            <a:spLocks/>
          </p:cNvSpPr>
          <p:nvPr/>
        </p:nvSpPr>
        <p:spPr>
          <a:xfrm>
            <a:off x="838200" y="1825625"/>
            <a:ext cx="46482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currency, Carrot Seeds, is a simple rotating triangle</a:t>
            </a:r>
          </a:p>
          <a:p>
            <a:endParaRPr lang="en-US" dirty="0"/>
          </a:p>
          <a:p>
            <a:r>
              <a:rPr lang="en-US" dirty="0"/>
              <a:t>Other dropped items have black outlines and are cell-shaded, or have simple gradients</a:t>
            </a:r>
          </a:p>
          <a:p>
            <a:endParaRPr lang="en-US" dirty="0"/>
          </a:p>
          <a:p>
            <a:r>
              <a:rPr lang="en-US" dirty="0"/>
              <a:t>Items can either have a rough, sharp dreary style like the useless nail, or they can be colorful and bright like you would find in Hello Kitty. Ignore the color palette of this example and focus on style. </a:t>
            </a:r>
          </a:p>
          <a:p>
            <a:endParaRPr lang="en-US" dirty="0"/>
          </a:p>
          <a:p>
            <a:r>
              <a:rPr lang="en-US" dirty="0"/>
              <a:t>Powerups will not be outlined, to better enhance their unique visuals</a:t>
            </a:r>
          </a:p>
        </p:txBody>
      </p:sp>
      <p:grpSp>
        <p:nvGrpSpPr>
          <p:cNvPr id="24" name="Group 23">
            <a:extLst>
              <a:ext uri="{FF2B5EF4-FFF2-40B4-BE49-F238E27FC236}">
                <a16:creationId xmlns:a16="http://schemas.microsoft.com/office/drawing/2014/main" id="{B6F44EBE-48A8-07CE-18E5-D38084DB4CF6}"/>
              </a:ext>
            </a:extLst>
          </p:cNvPr>
          <p:cNvGrpSpPr/>
          <p:nvPr/>
        </p:nvGrpSpPr>
        <p:grpSpPr>
          <a:xfrm>
            <a:off x="5156303" y="1855906"/>
            <a:ext cx="387927" cy="387927"/>
            <a:chOff x="4684972" y="2258956"/>
            <a:chExt cx="387927" cy="387927"/>
          </a:xfrm>
        </p:grpSpPr>
        <p:sp>
          <p:nvSpPr>
            <p:cNvPr id="3" name="Isosceles Triangle 2">
              <a:extLst>
                <a:ext uri="{FF2B5EF4-FFF2-40B4-BE49-F238E27FC236}">
                  <a16:creationId xmlns:a16="http://schemas.microsoft.com/office/drawing/2014/main" id="{E37E6BC3-A11C-412B-DB70-704E62B4BECD}"/>
                </a:ext>
              </a:extLst>
            </p:cNvPr>
            <p:cNvSpPr/>
            <p:nvPr/>
          </p:nvSpPr>
          <p:spPr>
            <a:xfrm>
              <a:off x="4684972" y="2258956"/>
              <a:ext cx="387927" cy="387927"/>
            </a:xfrm>
            <a:prstGeom prst="triangle">
              <a:avLst/>
            </a:prstGeom>
            <a:solidFill>
              <a:srgbClr val="F797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B48BCEC-9B9A-A3BD-A70F-587406EBF27D}"/>
                </a:ext>
              </a:extLst>
            </p:cNvPr>
            <p:cNvSpPr/>
            <p:nvPr/>
          </p:nvSpPr>
          <p:spPr>
            <a:xfrm>
              <a:off x="4763480" y="2374627"/>
              <a:ext cx="230909" cy="230909"/>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different types of knives&#10;&#10;Description automatically generated with medium confidence">
            <a:extLst>
              <a:ext uri="{FF2B5EF4-FFF2-40B4-BE49-F238E27FC236}">
                <a16:creationId xmlns:a16="http://schemas.microsoft.com/office/drawing/2014/main" id="{32268704-2FCB-29A9-C983-6F4835132812}"/>
              </a:ext>
            </a:extLst>
          </p:cNvPr>
          <p:cNvPicPr>
            <a:picLocks noChangeAspect="1"/>
          </p:cNvPicPr>
          <p:nvPr/>
        </p:nvPicPr>
        <p:blipFill rotWithShape="1">
          <a:blip r:embed="rId2">
            <a:extLst>
              <a:ext uri="{28A0092B-C50C-407E-A947-70E740481C1C}">
                <a14:useLocalDpi xmlns:a14="http://schemas.microsoft.com/office/drawing/2010/main" val="0"/>
              </a:ext>
            </a:extLst>
          </a:blip>
          <a:srcRect t="11043" r="59749" b="12458"/>
          <a:stretch/>
        </p:blipFill>
        <p:spPr>
          <a:xfrm>
            <a:off x="6146800" y="461076"/>
            <a:ext cx="2449457" cy="3873338"/>
          </a:xfrm>
          <a:prstGeom prst="rect">
            <a:avLst/>
          </a:prstGeom>
        </p:spPr>
      </p:pic>
      <p:cxnSp>
        <p:nvCxnSpPr>
          <p:cNvPr id="10" name="Straight Arrow Connector 9">
            <a:extLst>
              <a:ext uri="{FF2B5EF4-FFF2-40B4-BE49-F238E27FC236}">
                <a16:creationId xmlns:a16="http://schemas.microsoft.com/office/drawing/2014/main" id="{4E643242-763A-A1A2-7002-C68CB9B5E6C2}"/>
              </a:ext>
            </a:extLst>
          </p:cNvPr>
          <p:cNvCxnSpPr>
            <a:cxnSpLocks/>
          </p:cNvCxnSpPr>
          <p:nvPr/>
        </p:nvCxnSpPr>
        <p:spPr>
          <a:xfrm flipV="1">
            <a:off x="5544230" y="2796979"/>
            <a:ext cx="761893" cy="1120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5B3C35-BD88-1310-5A85-56BE4DF911B2}"/>
              </a:ext>
            </a:extLst>
          </p:cNvPr>
          <p:cNvGrpSpPr/>
          <p:nvPr/>
        </p:nvGrpSpPr>
        <p:grpSpPr>
          <a:xfrm>
            <a:off x="5486398" y="5136780"/>
            <a:ext cx="1073469" cy="1040183"/>
            <a:chOff x="7001164" y="5098473"/>
            <a:chExt cx="1191491" cy="1154545"/>
          </a:xfrm>
        </p:grpSpPr>
        <p:sp>
          <p:nvSpPr>
            <p:cNvPr id="13" name="Sun 12">
              <a:extLst>
                <a:ext uri="{FF2B5EF4-FFF2-40B4-BE49-F238E27FC236}">
                  <a16:creationId xmlns:a16="http://schemas.microsoft.com/office/drawing/2014/main" id="{63AC77BD-BEFB-1993-8E8F-0DC56437D7A7}"/>
                </a:ext>
              </a:extLst>
            </p:cNvPr>
            <p:cNvSpPr/>
            <p:nvPr/>
          </p:nvSpPr>
          <p:spPr>
            <a:xfrm>
              <a:off x="7001164" y="5098473"/>
              <a:ext cx="1191491" cy="1154545"/>
            </a:xfrm>
            <a:prstGeom prst="sun">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8 Points 14">
              <a:extLst>
                <a:ext uri="{FF2B5EF4-FFF2-40B4-BE49-F238E27FC236}">
                  <a16:creationId xmlns:a16="http://schemas.microsoft.com/office/drawing/2014/main" id="{27472BF2-3DC4-E011-ED6F-79A4A79158E6}"/>
                </a:ext>
              </a:extLst>
            </p:cNvPr>
            <p:cNvSpPr/>
            <p:nvPr/>
          </p:nvSpPr>
          <p:spPr>
            <a:xfrm rot="20491185">
              <a:off x="7125854" y="5204690"/>
              <a:ext cx="942109" cy="942109"/>
            </a:xfrm>
            <a:prstGeom prst="star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330110-BD90-4DE7-6B3D-704C3474F39F}"/>
                </a:ext>
              </a:extLst>
            </p:cNvPr>
            <p:cNvSpPr/>
            <p:nvPr/>
          </p:nvSpPr>
          <p:spPr>
            <a:xfrm>
              <a:off x="7324434" y="5394035"/>
              <a:ext cx="535711" cy="53571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1EE59A-9679-C8C7-E351-76CC948D2F01}"/>
                </a:ext>
              </a:extLst>
            </p:cNvPr>
            <p:cNvSpPr/>
            <p:nvPr/>
          </p:nvSpPr>
          <p:spPr>
            <a:xfrm>
              <a:off x="7363688" y="5447143"/>
              <a:ext cx="457201" cy="457201"/>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a:extLst>
              <a:ext uri="{FF2B5EF4-FFF2-40B4-BE49-F238E27FC236}">
                <a16:creationId xmlns:a16="http://schemas.microsoft.com/office/drawing/2014/main" id="{5DE774CE-F45D-5EC8-4614-5F72A843E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286761">
            <a:off x="9355600" y="835056"/>
            <a:ext cx="2158016" cy="2158016"/>
          </a:xfrm>
          <a:prstGeom prst="rect">
            <a:avLst/>
          </a:prstGeom>
        </p:spPr>
      </p:pic>
      <p:sp>
        <p:nvSpPr>
          <p:cNvPr id="21" name="TextBox 20">
            <a:extLst>
              <a:ext uri="{FF2B5EF4-FFF2-40B4-BE49-F238E27FC236}">
                <a16:creationId xmlns:a16="http://schemas.microsoft.com/office/drawing/2014/main" id="{BB60BF54-F1F4-2AAE-651A-807D68D6355A}"/>
              </a:ext>
            </a:extLst>
          </p:cNvPr>
          <p:cNvSpPr txBox="1"/>
          <p:nvPr/>
        </p:nvSpPr>
        <p:spPr>
          <a:xfrm>
            <a:off x="9250724" y="289242"/>
            <a:ext cx="2728840" cy="738664"/>
          </a:xfrm>
          <a:prstGeom prst="rect">
            <a:avLst/>
          </a:prstGeom>
          <a:noFill/>
        </p:spPr>
        <p:txBody>
          <a:bodyPr wrap="square" rtlCol="0">
            <a:spAutoFit/>
          </a:bodyPr>
          <a:lstStyle/>
          <a:p>
            <a:pPr algn="r"/>
            <a:r>
              <a:rPr lang="en-US" sz="1400" dirty="0"/>
              <a:t>Communicate the uniqueness of the item, while keeping the design simple</a:t>
            </a:r>
          </a:p>
        </p:txBody>
      </p:sp>
      <p:pic>
        <p:nvPicPr>
          <p:cNvPr id="23" name="Picture 22" descr="A collection of objects and objects&#10;&#10;Description automatically generated">
            <a:extLst>
              <a:ext uri="{FF2B5EF4-FFF2-40B4-BE49-F238E27FC236}">
                <a16:creationId xmlns:a16="http://schemas.microsoft.com/office/drawing/2014/main" id="{27ECE4CE-5220-9FB0-02A6-9D489A1C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917" y="3584401"/>
            <a:ext cx="3267647" cy="2838422"/>
          </a:xfrm>
          <a:prstGeom prst="rect">
            <a:avLst/>
          </a:prstGeom>
        </p:spPr>
      </p:pic>
      <p:cxnSp>
        <p:nvCxnSpPr>
          <p:cNvPr id="6" name="Straight Arrow Connector 5">
            <a:extLst>
              <a:ext uri="{FF2B5EF4-FFF2-40B4-BE49-F238E27FC236}">
                <a16:creationId xmlns:a16="http://schemas.microsoft.com/office/drawing/2014/main" id="{54F1B759-2579-A285-8A6B-9A0DED174A4C}"/>
              </a:ext>
            </a:extLst>
          </p:cNvPr>
          <p:cNvCxnSpPr>
            <a:cxnSpLocks/>
          </p:cNvCxnSpPr>
          <p:nvPr/>
        </p:nvCxnSpPr>
        <p:spPr>
          <a:xfrm>
            <a:off x="5624710" y="4364695"/>
            <a:ext cx="914767" cy="3156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Pin on usa*ha*na">
            <a:extLst>
              <a:ext uri="{FF2B5EF4-FFF2-40B4-BE49-F238E27FC236}">
                <a16:creationId xmlns:a16="http://schemas.microsoft.com/office/drawing/2014/main" id="{CBDAA561-F7BB-FEE7-28F4-F76130C89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2" y="4668300"/>
            <a:ext cx="2114919" cy="1839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45C7707-5B67-6A67-D926-95CB5336A286}"/>
              </a:ext>
            </a:extLst>
          </p:cNvPr>
          <p:cNvCxnSpPr>
            <a:cxnSpLocks/>
          </p:cNvCxnSpPr>
          <p:nvPr/>
        </p:nvCxnSpPr>
        <p:spPr>
          <a:xfrm flipV="1">
            <a:off x="5176606" y="3350124"/>
            <a:ext cx="1261139" cy="68036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3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E3AD6F-B491-F13E-B575-7348D613A163}"/>
              </a:ext>
            </a:extLst>
          </p:cNvPr>
          <p:cNvPicPr>
            <a:picLocks noChangeAspect="1"/>
          </p:cNvPicPr>
          <p:nvPr/>
        </p:nvPicPr>
        <p:blipFill rotWithShape="1">
          <a:blip r:embed="rId2"/>
          <a:srcRect l="14626" t="1947" r="6215" b="7985"/>
          <a:stretch/>
        </p:blipFill>
        <p:spPr>
          <a:xfrm>
            <a:off x="8504660" y="99203"/>
            <a:ext cx="1810327" cy="1476548"/>
          </a:xfrm>
          <a:prstGeom prst="rect">
            <a:avLst/>
          </a:prstGeom>
        </p:spPr>
      </p:pic>
      <p:pic>
        <p:nvPicPr>
          <p:cNvPr id="12" name="Picture 11" descr="A group of wooden signs&#10;&#10;Description automatically generated">
            <a:extLst>
              <a:ext uri="{FF2B5EF4-FFF2-40B4-BE49-F238E27FC236}">
                <a16:creationId xmlns:a16="http://schemas.microsoft.com/office/drawing/2014/main" id="{91EB5E60-1F23-96C7-50BF-0A48FD4E5756}"/>
              </a:ext>
            </a:extLst>
          </p:cNvPr>
          <p:cNvPicPr>
            <a:picLocks noChangeAspect="1"/>
          </p:cNvPicPr>
          <p:nvPr/>
        </p:nvPicPr>
        <p:blipFill rotWithShape="1">
          <a:blip r:embed="rId3">
            <a:extLst>
              <a:ext uri="{28A0092B-C50C-407E-A947-70E740481C1C}">
                <a14:useLocalDpi xmlns:a14="http://schemas.microsoft.com/office/drawing/2010/main" val="0"/>
              </a:ext>
            </a:extLst>
          </a:blip>
          <a:srcRect l="3932" t="26364" r="70849" b="50000"/>
          <a:stretch/>
        </p:blipFill>
        <p:spPr>
          <a:xfrm>
            <a:off x="10269795" y="1513359"/>
            <a:ext cx="1872782" cy="1755221"/>
          </a:xfrm>
          <a:prstGeom prst="rect">
            <a:avLst/>
          </a:prstGeom>
        </p:spPr>
      </p:pic>
      <p:sp>
        <p:nvSpPr>
          <p:cNvPr id="2" name="Title 1">
            <a:extLst>
              <a:ext uri="{FF2B5EF4-FFF2-40B4-BE49-F238E27FC236}">
                <a16:creationId xmlns:a16="http://schemas.microsoft.com/office/drawing/2014/main" id="{EE570221-A07E-CC62-344F-CBDBEF3C3EAA}"/>
              </a:ext>
            </a:extLst>
          </p:cNvPr>
          <p:cNvSpPr>
            <a:spLocks noGrp="1"/>
          </p:cNvSpPr>
          <p:nvPr>
            <p:ph type="title"/>
          </p:nvPr>
        </p:nvSpPr>
        <p:spPr/>
        <p:txBody>
          <a:bodyPr/>
          <a:lstStyle/>
          <a:p>
            <a:r>
              <a:rPr lang="en-US" dirty="0"/>
              <a:t>UI</a:t>
            </a:r>
          </a:p>
        </p:txBody>
      </p:sp>
      <p:pic>
        <p:nvPicPr>
          <p:cNvPr id="5" name="Content Placeholder 4" descr="A video game screen with a rabbit and rabbit&#10;&#10;Description automatically generated">
            <a:extLst>
              <a:ext uri="{FF2B5EF4-FFF2-40B4-BE49-F238E27FC236}">
                <a16:creationId xmlns:a16="http://schemas.microsoft.com/office/drawing/2014/main" id="{626D6AFE-D9A9-26D9-EA04-1AEBC8AD73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6256" y="3429000"/>
            <a:ext cx="5852172" cy="3291847"/>
          </a:xfrm>
        </p:spPr>
      </p:pic>
      <p:sp>
        <p:nvSpPr>
          <p:cNvPr id="6" name="Content Placeholder 2">
            <a:extLst>
              <a:ext uri="{FF2B5EF4-FFF2-40B4-BE49-F238E27FC236}">
                <a16:creationId xmlns:a16="http://schemas.microsoft.com/office/drawing/2014/main" id="{570A3BB8-CBF7-FDE8-21B8-0E4DB0EBCB43}"/>
              </a:ext>
            </a:extLst>
          </p:cNvPr>
          <p:cNvSpPr txBox="1">
            <a:spLocks/>
          </p:cNvSpPr>
          <p:nvPr/>
        </p:nvSpPr>
        <p:spPr>
          <a:xfrm>
            <a:off x="838200" y="1825625"/>
            <a:ext cx="46482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Matching with the general aesthetics of the game, the UI will be outlined in black, or a dark brown</a:t>
            </a:r>
          </a:p>
          <a:p>
            <a:endParaRPr lang="en-US" dirty="0"/>
          </a:p>
          <a:p>
            <a:r>
              <a:rPr lang="en-US" dirty="0"/>
              <a:t>UI should feel “village rustic” with some rust and blood thrown in to show corruption. The blood will be subtle, on the corners, not overt as in the picture.</a:t>
            </a:r>
          </a:p>
        </p:txBody>
      </p:sp>
      <p:pic>
        <p:nvPicPr>
          <p:cNvPr id="4" name="Picture 3" descr="A wooden signs with paper&#10;&#10;Description automatically generated with medium confidence">
            <a:extLst>
              <a:ext uri="{FF2B5EF4-FFF2-40B4-BE49-F238E27FC236}">
                <a16:creationId xmlns:a16="http://schemas.microsoft.com/office/drawing/2014/main" id="{78BCA42B-DE6A-F363-5FF9-C4541312BFBB}"/>
              </a:ext>
            </a:extLst>
          </p:cNvPr>
          <p:cNvPicPr>
            <a:picLocks noChangeAspect="1"/>
          </p:cNvPicPr>
          <p:nvPr/>
        </p:nvPicPr>
        <p:blipFill rotWithShape="1">
          <a:blip r:embed="rId5">
            <a:extLst>
              <a:ext uri="{28A0092B-C50C-407E-A947-70E740481C1C}">
                <a14:useLocalDpi xmlns:a14="http://schemas.microsoft.com/office/drawing/2010/main" val="0"/>
              </a:ext>
            </a:extLst>
          </a:blip>
          <a:srcRect l="4849" t="4455" r="5455" b="4682"/>
          <a:stretch/>
        </p:blipFill>
        <p:spPr>
          <a:xfrm>
            <a:off x="5536743" y="190354"/>
            <a:ext cx="2733963" cy="1847273"/>
          </a:xfrm>
          <a:prstGeom prst="rect">
            <a:avLst/>
          </a:prstGeom>
        </p:spPr>
      </p:pic>
      <p:pic>
        <p:nvPicPr>
          <p:cNvPr id="8" name="Picture 7" descr="A close-up of a sword&#10;&#10;Description automatically generated">
            <a:extLst>
              <a:ext uri="{FF2B5EF4-FFF2-40B4-BE49-F238E27FC236}">
                <a16:creationId xmlns:a16="http://schemas.microsoft.com/office/drawing/2014/main" id="{3319D59A-E3D3-8670-6FED-B650A38AD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302" y="2085555"/>
            <a:ext cx="2060736" cy="1159164"/>
          </a:xfrm>
          <a:prstGeom prst="rect">
            <a:avLst/>
          </a:prstGeom>
        </p:spPr>
      </p:pic>
      <p:pic>
        <p:nvPicPr>
          <p:cNvPr id="4098" name="Picture 2" descr="Medieval Village (Mega Pack) in Environments - UE Marketplace">
            <a:extLst>
              <a:ext uri="{FF2B5EF4-FFF2-40B4-BE49-F238E27FC236}">
                <a16:creationId xmlns:a16="http://schemas.microsoft.com/office/drawing/2014/main" id="{1BEC01BE-BD3F-1A75-2934-284AEBFCA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314" y="190354"/>
            <a:ext cx="2907147" cy="16352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BB46A3-5AF3-0858-AB4A-23CC6A7D540B}"/>
              </a:ext>
            </a:extLst>
          </p:cNvPr>
          <p:cNvCxnSpPr>
            <a:cxnSpLocks/>
          </p:cNvCxnSpPr>
          <p:nvPr/>
        </p:nvCxnSpPr>
        <p:spPr>
          <a:xfrm flipV="1">
            <a:off x="5043055" y="1865459"/>
            <a:ext cx="203838" cy="18475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4FBECC-9B10-E223-1BB1-E256B80FF45B}"/>
              </a:ext>
            </a:extLst>
          </p:cNvPr>
          <p:cNvCxnSpPr>
            <a:cxnSpLocks/>
          </p:cNvCxnSpPr>
          <p:nvPr/>
        </p:nvCxnSpPr>
        <p:spPr>
          <a:xfrm flipV="1">
            <a:off x="5339056" y="2945709"/>
            <a:ext cx="4780015" cy="143561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87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652E-0BD7-D4DA-781E-5CE66A7D4EE5}"/>
              </a:ext>
            </a:extLst>
          </p:cNvPr>
          <p:cNvSpPr>
            <a:spLocks noGrp="1"/>
          </p:cNvSpPr>
          <p:nvPr>
            <p:ph type="title"/>
          </p:nvPr>
        </p:nvSpPr>
        <p:spPr>
          <a:xfrm>
            <a:off x="0" y="-245743"/>
            <a:ext cx="10515600" cy="1325563"/>
          </a:xfrm>
        </p:spPr>
        <p:txBody>
          <a:bodyPr/>
          <a:lstStyle/>
          <a:p>
            <a:r>
              <a:rPr lang="en-US" dirty="0"/>
              <a:t>Color Palette</a:t>
            </a:r>
          </a:p>
        </p:txBody>
      </p:sp>
      <p:pic>
        <p:nvPicPr>
          <p:cNvPr id="5" name="Content Placeholder 4">
            <a:extLst>
              <a:ext uri="{FF2B5EF4-FFF2-40B4-BE49-F238E27FC236}">
                <a16:creationId xmlns:a16="http://schemas.microsoft.com/office/drawing/2014/main" id="{901F475C-5A23-D96E-C060-40D4BD59C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1960" y="710406"/>
            <a:ext cx="9982862" cy="2725816"/>
          </a:xfrm>
        </p:spPr>
      </p:pic>
      <p:sp>
        <p:nvSpPr>
          <p:cNvPr id="6" name="TextBox 5">
            <a:extLst>
              <a:ext uri="{FF2B5EF4-FFF2-40B4-BE49-F238E27FC236}">
                <a16:creationId xmlns:a16="http://schemas.microsoft.com/office/drawing/2014/main" id="{ADFA5292-12E8-13FD-A65B-F4A51A1950CF}"/>
              </a:ext>
            </a:extLst>
          </p:cNvPr>
          <p:cNvSpPr txBox="1"/>
          <p:nvPr/>
        </p:nvSpPr>
        <p:spPr>
          <a:xfrm>
            <a:off x="103208" y="3398291"/>
            <a:ext cx="5212466" cy="923330"/>
          </a:xfrm>
          <a:prstGeom prst="rect">
            <a:avLst/>
          </a:prstGeom>
          <a:noFill/>
        </p:spPr>
        <p:txBody>
          <a:bodyPr wrap="square" rtlCol="0">
            <a:spAutoFit/>
          </a:bodyPr>
          <a:lstStyle/>
          <a:p>
            <a:r>
              <a:rPr lang="en-US" dirty="0"/>
              <a:t>The color palette is similar to Adventure time, but a lot more muted color. A variety of colors, but none too cheery</a:t>
            </a:r>
          </a:p>
        </p:txBody>
      </p:sp>
      <p:pic>
        <p:nvPicPr>
          <p:cNvPr id="12" name="Picture 11">
            <a:extLst>
              <a:ext uri="{FF2B5EF4-FFF2-40B4-BE49-F238E27FC236}">
                <a16:creationId xmlns:a16="http://schemas.microsoft.com/office/drawing/2014/main" id="{205F8F51-C3BB-0625-4A56-B4762B5A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158" y="3788979"/>
            <a:ext cx="4456806" cy="3069021"/>
          </a:xfrm>
          <a:prstGeom prst="rect">
            <a:avLst/>
          </a:prstGeom>
        </p:spPr>
      </p:pic>
      <p:pic>
        <p:nvPicPr>
          <p:cNvPr id="14" name="Picture 13">
            <a:extLst>
              <a:ext uri="{FF2B5EF4-FFF2-40B4-BE49-F238E27FC236}">
                <a16:creationId xmlns:a16="http://schemas.microsoft.com/office/drawing/2014/main" id="{1E9093E9-F05D-2C91-6988-4F7284B25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9354"/>
            <a:ext cx="4637590" cy="2608645"/>
          </a:xfrm>
          <a:prstGeom prst="rect">
            <a:avLst/>
          </a:prstGeom>
        </p:spPr>
      </p:pic>
      <p:cxnSp>
        <p:nvCxnSpPr>
          <p:cNvPr id="15" name="Straight Arrow Connector 14">
            <a:extLst>
              <a:ext uri="{FF2B5EF4-FFF2-40B4-BE49-F238E27FC236}">
                <a16:creationId xmlns:a16="http://schemas.microsoft.com/office/drawing/2014/main" id="{288BA120-94A7-E24E-3CF2-97C335A902D1}"/>
              </a:ext>
            </a:extLst>
          </p:cNvPr>
          <p:cNvCxnSpPr>
            <a:cxnSpLocks/>
          </p:cNvCxnSpPr>
          <p:nvPr/>
        </p:nvCxnSpPr>
        <p:spPr>
          <a:xfrm>
            <a:off x="5906947" y="2795485"/>
            <a:ext cx="2149033" cy="14538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1B95C7-33B7-8808-3923-35620F34A26C}"/>
              </a:ext>
            </a:extLst>
          </p:cNvPr>
          <p:cNvCxnSpPr>
            <a:cxnSpLocks/>
          </p:cNvCxnSpPr>
          <p:nvPr/>
        </p:nvCxnSpPr>
        <p:spPr>
          <a:xfrm flipH="1">
            <a:off x="4259484" y="2461549"/>
            <a:ext cx="3356658" cy="203779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73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537</Words>
  <Application>Microsoft Office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Abadi</vt:lpstr>
      <vt:lpstr>Arial</vt:lpstr>
      <vt:lpstr>Berlin Sans FB Demi</vt:lpstr>
      <vt:lpstr>Calibri</vt:lpstr>
      <vt:lpstr>Calibri Light</vt:lpstr>
      <vt:lpstr>Office Theme</vt:lpstr>
      <vt:lpstr>Carrot Quest The Root of Evil</vt:lpstr>
      <vt:lpstr>WORLD</vt:lpstr>
      <vt:lpstr>ENVIRONMENT FEEL/THEMES</vt:lpstr>
      <vt:lpstr>Game Feel</vt:lpstr>
      <vt:lpstr>CHARACTERS</vt:lpstr>
      <vt:lpstr>ENEMIES</vt:lpstr>
      <vt:lpstr>OBJECTS</vt:lpstr>
      <vt:lpstr>UI</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Carrot Quest The Root of Evil</dc:title>
  <dc:creator>Joy P Shideler</dc:creator>
  <cp:lastModifiedBy>Shideler, Joy</cp:lastModifiedBy>
  <cp:revision>56</cp:revision>
  <dcterms:created xsi:type="dcterms:W3CDTF">2023-09-09T15:32:10Z</dcterms:created>
  <dcterms:modified xsi:type="dcterms:W3CDTF">2023-10-11T21:52:53Z</dcterms:modified>
</cp:coreProperties>
</file>